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3" r:id="rId3"/>
    <p:sldId id="265" r:id="rId4"/>
    <p:sldId id="309" r:id="rId5"/>
    <p:sldId id="310" r:id="rId6"/>
    <p:sldId id="311" r:id="rId7"/>
    <p:sldId id="331" r:id="rId8"/>
    <p:sldId id="277" r:id="rId9"/>
    <p:sldId id="312" r:id="rId10"/>
    <p:sldId id="313" r:id="rId11"/>
    <p:sldId id="314" r:id="rId12"/>
    <p:sldId id="315" r:id="rId13"/>
    <p:sldId id="316" r:id="rId14"/>
    <p:sldId id="332" r:id="rId15"/>
    <p:sldId id="318" r:id="rId16"/>
    <p:sldId id="317" r:id="rId17"/>
    <p:sldId id="319" r:id="rId18"/>
    <p:sldId id="320" r:id="rId19"/>
    <p:sldId id="321" r:id="rId20"/>
    <p:sldId id="322" r:id="rId21"/>
    <p:sldId id="325" r:id="rId22"/>
    <p:sldId id="326" r:id="rId23"/>
    <p:sldId id="327" r:id="rId24"/>
    <p:sldId id="295" r:id="rId25"/>
    <p:sldId id="329" r:id="rId26"/>
    <p:sldId id="328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5"/>
    <p:restoredTop sz="94444"/>
  </p:normalViewPr>
  <p:slideViewPr>
    <p:cSldViewPr snapToGrid="0">
      <p:cViewPr varScale="1">
        <p:scale>
          <a:sx n="151" d="100"/>
          <a:sy n="151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3BE11-9C45-57C4-9A04-801AB3357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0E84DB-151C-465E-8E9A-8A08289C1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308B5-DF34-2B05-6D9D-FEA2CC2CC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2C10C-8C5A-623D-44A6-5CBE8C94F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936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880F-4BDE-1450-08B7-767E0D2E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7DE84-F412-3433-2D91-10273E1FB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CD90C-DD37-E69B-1C5C-EDEBEBA6A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486FA-C2A7-D227-1289-7F1303B1A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FE44-9539-DEDC-AB4E-33C1E709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2F2458-948B-7C6A-22D7-5E5BC83C4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C26AEF-735A-E1A0-1227-472DB38E1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C4A59-698D-7557-04D9-981F83AE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1AA86-F698-7E6A-3925-CCFC232DD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44FB8-B963-8B77-E844-1DCE8D7EF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0C09C3-5243-E771-61A9-C956D4BA4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0EB8C-16DD-0E8A-D011-DA04A6D43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6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B41DF-B8B3-B0CE-A7B5-D0888C8C7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35864-CF65-37E5-CE4C-CCF96A9C5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02ED4-C2A3-C274-9CD2-6314FA863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8FF10-E90C-B7BA-CD32-63E4DBD24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3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E9170-72D4-50D2-1D89-1C1E110E1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C753C-5A47-8896-7780-14E42EC22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FA70A9-12C9-07B4-554A-12D946B5C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8905E-D3C1-ACB2-DAA2-AEE31EEF6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70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EF220-73BC-82AB-7C87-A337596B7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D1FEF8-7DD4-714C-B6E9-DCC61557C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98BB4-8D9E-56C7-6A91-8CEB172E9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99D18-FFBF-3260-CC5A-6BF6203CB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72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E1AED-CE4F-8F55-E31B-3F47B1CF3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89DDC7-6B64-BB6D-0DA6-BDB14AC26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F08208-7E67-53C9-58CD-A7BB356AF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161E-D083-548A-C533-BD86CDB24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15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9BAEE-7F9C-5E71-7E78-9F7F38D08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07FE3-335E-17BA-735A-CB33EE5F2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5A00C-E5A9-E694-5A52-7FBAB3EC0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77221-483F-0E0B-D40B-16F8F43F8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90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57D76-9C90-6FC0-929E-CC961746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96E88-E0BD-BE1D-9054-E8EE4716EA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FBC90-EE73-4029-A8A9-41E146472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0E936D-75E1-1DEA-8390-285075F893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8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393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9C55-4066-F96F-DECA-5A9CF00F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9D354-8341-F245-D596-63111C3DC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BADD9-EEAA-E620-6EEF-713F0640C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D43AD-8D73-BBDD-F96F-40E13121F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41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D6C54-384E-953F-4262-892FE3DFE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C05CD-9F56-4227-0764-297DA10CE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F20A2-0F55-8FBE-5E21-2CEE33898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12469-E771-A900-4E4D-9A5C9C2C4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28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E8B07-EEB9-FFE0-B685-C5936C5C8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F6B57-A00B-4580-F694-CAF8E16D2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9B295-8D64-E7D4-D396-36FAE03DC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08F42-C171-B92C-532F-A36F973C3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77AC9-14D8-FEB9-5AB5-EAA732248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85BAA4-AD01-24EF-FDAC-498BD23AA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8DAEB6-6375-3433-2A14-C45111211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58FC-ADFC-2BDE-29E4-4032A082C4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59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25F56-B172-EACA-31EC-0260D196F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54497-3099-9138-82EC-ED0D05BDC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BE9AB-E8A6-2CB7-2A91-92AAE1421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E865-19EC-3BA1-549E-05A0877B0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90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CA8D0-985B-0DCC-2B6B-B55598B5B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749345-EE3D-D6C1-456A-84A10EBCB0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82DA6-B74C-F648-9C07-FA25C9349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51E0E-2262-18EF-38D0-D9AB75AA8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27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00AAB-C3D0-F932-2FE1-A16EA14C0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48070-313E-B546-01BB-DA058EDB2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7FA7E-35A4-6A10-390C-41A9F79CA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568B-9DBA-5D56-4FFA-B57DE3661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9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19168-FF50-8FA3-C37D-CF6A177E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E72F2-FF15-1A23-368C-03BD7A33C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3C105D-F300-A801-2652-441A736D9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8CCE3D-7BFF-EE98-0B71-28070078C5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0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E74AB-4D55-A751-C49C-0FC95931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53F1E5-D6A0-37EA-3477-E96079D1B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5D513-505D-87BB-0B7C-26AA6D076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20B06-E760-9F13-4E20-9903FD29F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91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8B6A5-BEDA-5304-C418-18F8D642E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1A2DC-BC0E-66F4-8F83-E7F2B59B2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A09C73-6B19-DF84-47AE-18BF2092D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297C-A37D-C215-4B57-6F27E1A1C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7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927A3-6228-F152-76FD-44AD3ED4F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3014A1-E404-60FF-89B1-0C383E9BA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066FEA-B630-120C-FD5B-41D4A91A4B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C762F-4470-97B3-F6FC-FA52353FA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5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80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F76C7-8B9E-CD12-7B12-20D61161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1AF71-6436-774C-C138-93BEDF2BE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1425A-6823-C2E9-54E9-407FDDAB5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156B4-67BF-F04F-05AA-486F77C0A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6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90FCE-ABF3-2587-0B7B-EA67B644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92D1DD-41FB-D396-43A4-5F49D1662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ACA6F9-80E1-E480-9CF2-21B6F1380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3C24-7376-2508-7EC0-469ED457A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9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feature-selection-techniques-in-machine-learn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i="0" u="none" strike="noStrike" dirty="0">
                <a:solidFill>
                  <a:srgbClr val="32418C"/>
                </a:solidFill>
                <a:effectLst/>
                <a:latin typeface="Aptos" panose="020B0004020202020204" pitchFamily="34" charset="0"/>
              </a:rPr>
              <a:t>Feature Selection in Machine Learning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C3ECD-6F5A-3F5C-E00B-8DCDC369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FE54-985D-04CC-C381-39A6878D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What is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58DF3-2362-4916-D600-1BFEA8CE5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576376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Using feature selection, we can optimize our model in several ways.</a:t>
            </a:r>
          </a:p>
          <a:p>
            <a:pPr marL="0" indent="0">
              <a:buNone/>
            </a:pPr>
            <a:endParaRPr lang="en-GB" sz="3000" b="0" i="0" u="none" strike="noStrike" dirty="0">
              <a:solidFill>
                <a:srgbClr val="383838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GB" sz="3000" b="0" i="0" u="none" strike="noStrike" dirty="0">
                <a:solidFill>
                  <a:srgbClr val="383838"/>
                </a:solidFill>
                <a:effectLst/>
              </a:rPr>
              <a:t>Prevent our model to learn from </a:t>
            </a:r>
            <a:r>
              <a:rPr lang="en-GB" sz="3000" b="1" i="0" u="none" strike="noStrike" dirty="0">
                <a:solidFill>
                  <a:srgbClr val="0070C0"/>
                </a:solidFill>
                <a:effectLst/>
              </a:rPr>
              <a:t>noise</a:t>
            </a:r>
          </a:p>
        </p:txBody>
      </p:sp>
      <p:pic>
        <p:nvPicPr>
          <p:cNvPr id="5" name="Picture 4" descr="A person with his hands on his ears&#10;&#10;Description automatically generated">
            <a:extLst>
              <a:ext uri="{FF2B5EF4-FFF2-40B4-BE49-F238E27FC236}">
                <a16:creationId xmlns:a16="http://schemas.microsoft.com/office/drawing/2014/main" id="{856C2267-A572-F4F2-9B37-6774F5E0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36" y="2651760"/>
            <a:ext cx="4550788" cy="25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8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BD601-C300-7CA8-0A61-8A106141B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A45D-BE5D-5EE4-2168-1C0A4D92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What is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26A4C-AA6A-894E-638F-BA2DBB78A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576376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Using feature selection, we can optimize our model in several ways.</a:t>
            </a:r>
          </a:p>
          <a:p>
            <a:pPr marL="0" indent="0">
              <a:buNone/>
            </a:pPr>
            <a:endParaRPr lang="en-GB" sz="3000" b="0" i="0" u="none" strike="noStrike" dirty="0">
              <a:solidFill>
                <a:srgbClr val="383838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GB" sz="3000" b="0" i="0" u="none" strike="noStrike" dirty="0">
                <a:solidFill>
                  <a:srgbClr val="383838"/>
                </a:solidFill>
                <a:effectLst/>
              </a:rPr>
              <a:t>Prevent our model to learn from </a:t>
            </a:r>
            <a:r>
              <a:rPr lang="en-GB" sz="3000" b="1" i="0" u="none" strike="noStrike" dirty="0">
                <a:solidFill>
                  <a:srgbClr val="0070C0"/>
                </a:solidFill>
                <a:effectLst/>
              </a:rPr>
              <a:t>noise</a:t>
            </a:r>
            <a:endParaRPr lang="en-GB" sz="3000" b="1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GB" sz="3000" i="0" u="none" strike="noStrike" dirty="0">
                <a:effectLst/>
              </a:rPr>
              <a:t>Improv</a:t>
            </a:r>
            <a:r>
              <a:rPr lang="en-GB" sz="3000" dirty="0"/>
              <a:t>e </a:t>
            </a:r>
            <a:r>
              <a:rPr lang="en-GB" sz="3000" b="1" dirty="0">
                <a:solidFill>
                  <a:srgbClr val="0070C0"/>
                </a:solidFill>
              </a:rPr>
              <a:t>model accuracy</a:t>
            </a:r>
            <a:endParaRPr lang="en-GB" sz="3000" b="1" i="0" u="none" strike="noStrike" dirty="0">
              <a:solidFill>
                <a:srgbClr val="0070C0"/>
              </a:solidFill>
              <a:effectLst/>
            </a:endParaRPr>
          </a:p>
        </p:txBody>
      </p:sp>
      <p:pic>
        <p:nvPicPr>
          <p:cNvPr id="6" name="Picture 5" descr="A red and white target with a black arrow&#10;&#10;Description automatically generated">
            <a:extLst>
              <a:ext uri="{FF2B5EF4-FFF2-40B4-BE49-F238E27FC236}">
                <a16:creationId xmlns:a16="http://schemas.microsoft.com/office/drawing/2014/main" id="{21577634-E1C1-E35C-FE54-CF60E152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80" y="2523744"/>
            <a:ext cx="2775388" cy="267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03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59C7D-F26D-B72D-7F67-780D5BD44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60D78-8781-5C32-AD39-A2A4280F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What is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2D89C-5F25-1356-BC6F-6B2836E8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576376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Using feature selection, we can optimize our model in several ways.</a:t>
            </a:r>
          </a:p>
          <a:p>
            <a:pPr marL="0" indent="0">
              <a:buNone/>
            </a:pPr>
            <a:endParaRPr lang="en-GB" sz="3000" b="0" i="0" u="none" strike="noStrike" dirty="0">
              <a:solidFill>
                <a:srgbClr val="383838"/>
              </a:solidFill>
              <a:effectLst/>
            </a:endParaRPr>
          </a:p>
          <a:p>
            <a:pPr marL="514350" indent="-514350">
              <a:buAutoNum type="arabicPeriod"/>
            </a:pPr>
            <a:r>
              <a:rPr lang="en-GB" sz="3000" b="0" i="0" u="none" strike="noStrike" dirty="0">
                <a:solidFill>
                  <a:srgbClr val="383838"/>
                </a:solidFill>
                <a:effectLst/>
              </a:rPr>
              <a:t>Prevent our model to learn from </a:t>
            </a:r>
            <a:r>
              <a:rPr lang="en-GB" sz="3000" b="1" i="0" u="none" strike="noStrike" dirty="0">
                <a:solidFill>
                  <a:srgbClr val="0070C0"/>
                </a:solidFill>
                <a:effectLst/>
              </a:rPr>
              <a:t>noise</a:t>
            </a:r>
            <a:endParaRPr lang="en-GB" sz="3000" b="1" dirty="0">
              <a:solidFill>
                <a:srgbClr val="0070C0"/>
              </a:solidFill>
            </a:endParaRPr>
          </a:p>
          <a:p>
            <a:pPr marL="514350" indent="-514350">
              <a:buAutoNum type="arabicPeriod"/>
            </a:pPr>
            <a:r>
              <a:rPr lang="en-GB" sz="3000" i="0" u="none" strike="noStrike" dirty="0">
                <a:effectLst/>
              </a:rPr>
              <a:t>Improv</a:t>
            </a:r>
            <a:r>
              <a:rPr lang="en-GB" sz="3000" dirty="0"/>
              <a:t>e </a:t>
            </a:r>
            <a:r>
              <a:rPr lang="en-GB" sz="3000" b="1" dirty="0">
                <a:solidFill>
                  <a:srgbClr val="0070C0"/>
                </a:solidFill>
              </a:rPr>
              <a:t>model accuracy</a:t>
            </a:r>
          </a:p>
          <a:p>
            <a:pPr marL="514350" indent="-514350">
              <a:buAutoNum type="arabicPeriod"/>
            </a:pPr>
            <a:r>
              <a:rPr lang="en-GB" sz="3000" i="0" u="none" strike="noStrike" dirty="0">
                <a:effectLst/>
              </a:rPr>
              <a:t>Reduce </a:t>
            </a:r>
            <a:r>
              <a:rPr lang="en-GB" sz="3000" b="1" dirty="0">
                <a:solidFill>
                  <a:srgbClr val="0070C0"/>
                </a:solidFill>
              </a:rPr>
              <a:t>training time</a:t>
            </a:r>
            <a:endParaRPr lang="en-GB" sz="3000" b="1" i="0" u="none" strike="noStrike" dirty="0">
              <a:solidFill>
                <a:srgbClr val="0070C0"/>
              </a:solidFill>
              <a:effectLst/>
            </a:endParaRPr>
          </a:p>
        </p:txBody>
      </p:sp>
      <p:pic>
        <p:nvPicPr>
          <p:cNvPr id="8" name="Picture 7" descr="A clock with a black background&#10;&#10;Description automatically generated">
            <a:extLst>
              <a:ext uri="{FF2B5EF4-FFF2-40B4-BE49-F238E27FC236}">
                <a16:creationId xmlns:a16="http://schemas.microsoft.com/office/drawing/2014/main" id="{BF38BC5D-8956-8BEE-C3F3-887AB6F3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599" y="2686304"/>
            <a:ext cx="3056467" cy="30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51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699D2-B345-A3A8-6805-5DD51C82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1A17-BE1F-732F-04C4-05D8025E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Feature Selection Methods</a:t>
            </a:r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E3762C63-E894-4759-359D-640BD494C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799" y="1886390"/>
            <a:ext cx="9919312" cy="4508778"/>
          </a:xfrm>
        </p:spPr>
      </p:pic>
    </p:spTree>
    <p:extLst>
      <p:ext uri="{BB962C8B-B14F-4D97-AF65-F5344CB8AC3E}">
        <p14:creationId xmlns:p14="http://schemas.microsoft.com/office/powerpoint/2010/main" val="151516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AC4CB-4103-B2CB-7805-733256D3F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76285A-871A-D51E-38BC-F657B19E10A4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Need for Feature Selection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Feature Selection?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Feature Selection Methods</a:t>
            </a:r>
            <a:endParaRPr lang="en-US" sz="4000" dirty="0"/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BE272-0C26-7F18-B91E-068A417999E7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42D2165D-C5B8-DC99-6F1B-27D189CE5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439" y="2047568"/>
            <a:ext cx="914400" cy="914400"/>
          </a:xfrm>
          <a:prstGeom prst="rect">
            <a:avLst/>
          </a:prstGeom>
        </p:spPr>
      </p:pic>
      <p:pic>
        <p:nvPicPr>
          <p:cNvPr id="3" name="Graphic 2" descr="Checkbox Checked with solid fill">
            <a:extLst>
              <a:ext uri="{FF2B5EF4-FFF2-40B4-BE49-F238E27FC236}">
                <a16:creationId xmlns:a16="http://schemas.microsoft.com/office/drawing/2014/main" id="{4F61D2B4-5CD0-1775-B4BF-1E48B3852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439" y="27604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21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D065-43BC-3FF4-75B3-99A200DCA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3212-A778-C2CF-A170-A630D6B7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Filter Method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89C0B3-4DFA-F598-61E8-185D44B40096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In this method, features are dropped based on their relation to the output, or how they are correlating to the output.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3000" dirty="0"/>
              <a:t>This method does not depend on the learning algorithm and chooses the features as a pre-processing step.</a:t>
            </a:r>
            <a:endParaRPr lang="en-GB" sz="3000" dirty="0"/>
          </a:p>
        </p:txBody>
      </p:sp>
      <p:pic>
        <p:nvPicPr>
          <p:cNvPr id="12" name="Picture 11" descr="A blue sign with white arrows&#10;&#10;Description automatically generated">
            <a:extLst>
              <a:ext uri="{FF2B5EF4-FFF2-40B4-BE49-F238E27FC236}">
                <a16:creationId xmlns:a16="http://schemas.microsoft.com/office/drawing/2014/main" id="{0691A5DE-A9C7-022B-2CB8-896BB558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41" y="1238026"/>
            <a:ext cx="4340860" cy="51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4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E946A-C949-BD40-DDAF-E7812F691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0C08-1181-1BC1-EA10-7BBFF4776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Filter Method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124BD4-76DA-3C4E-1B7F-1EEF3CC75510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Examples are: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Information Gain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Chi-Square Test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Fisher’s Score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Pearson’s coefficients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ANOVA coefficient</a:t>
            </a:r>
          </a:p>
        </p:txBody>
      </p:sp>
      <p:pic>
        <p:nvPicPr>
          <p:cNvPr id="12" name="Picture 11" descr="A blue sign with white arrows&#10;&#10;Description automatically generated">
            <a:extLst>
              <a:ext uri="{FF2B5EF4-FFF2-40B4-BE49-F238E27FC236}">
                <a16:creationId xmlns:a16="http://schemas.microsoft.com/office/drawing/2014/main" id="{11D779E1-55AF-D713-A1E4-2B1E86BD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941" y="1238026"/>
            <a:ext cx="4340860" cy="51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3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9302E-4446-8E0E-C5A4-77D6541C9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5349-A9C1-C4B8-44BE-096ADC41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ABD80-4285-2DAD-65F1-BFF4A55813AE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We split our data into subsets and train a model using this.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Based in the output of the model, we add and subtract features and train the model again.</a:t>
            </a:r>
          </a:p>
        </p:txBody>
      </p:sp>
      <p:pic>
        <p:nvPicPr>
          <p:cNvPr id="11" name="Picture 10" descr="A diagram of a software algorithm&#10;&#10;Description automatically generated">
            <a:extLst>
              <a:ext uri="{FF2B5EF4-FFF2-40B4-BE49-F238E27FC236}">
                <a16:creationId xmlns:a16="http://schemas.microsoft.com/office/drawing/2014/main" id="{A63E14F4-7619-ECAD-7418-38130EA0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045" y="1299464"/>
            <a:ext cx="3889756" cy="45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1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5FBC-E7BB-A5BE-55B8-F725D1F8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4FBB-3B36-1180-51D5-8E9D4CB9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2C4F401-0E77-EABF-B633-75AA37D67875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Examples are: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Forward Selection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Backwards Elimination</a:t>
            </a:r>
          </a:p>
          <a:p>
            <a:pPr>
              <a:buFont typeface="Wingdings" pitchFamily="2" charset="2"/>
              <a:buChar char="§"/>
            </a:pPr>
            <a:r>
              <a:rPr lang="en-GB" sz="3000" dirty="0"/>
              <a:t>Recursive Feature Elimination</a:t>
            </a:r>
          </a:p>
        </p:txBody>
      </p:sp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1B15976A-50B0-EF48-6B80-8900B705F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184" y="1464660"/>
            <a:ext cx="4467470" cy="39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4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9B59-8F67-4AC8-F59C-D893BA042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BD6A-FBB0-D58A-CC28-E3FAD88D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 Example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D336663-ED44-E87A-0D47-F5C2D8AE2415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Consider the book dataset. By using wrapper method, we would use a subset of different features to train the model and adjust the subset according to output.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818745-EE32-8838-6948-D519276C8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547770"/>
              </p:ext>
            </p:extLst>
          </p:nvPr>
        </p:nvGraphicFramePr>
        <p:xfrm>
          <a:off x="7414768" y="2633133"/>
          <a:ext cx="422690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056966623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058001154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390014932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72640707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No. of times read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Condition of Book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831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The Need for Feature Selection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Feature Selection?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 Selection Methods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739B-A2ED-29E7-EE23-FAE024E7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CC0D9-07E8-7E79-5F38-C7FCF2FEC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 Example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00876D-DAB5-4679-5DAB-FA979322D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77439"/>
              </p:ext>
            </p:extLst>
          </p:nvPr>
        </p:nvGraphicFramePr>
        <p:xfrm>
          <a:off x="838199" y="2702670"/>
          <a:ext cx="422690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056966623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058001154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390014932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72640707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No. of times read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Condition of Book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B8393923-CD69-0493-6C54-C87934F723FF}"/>
              </a:ext>
            </a:extLst>
          </p:cNvPr>
          <p:cNvSpPr/>
          <p:nvPr/>
        </p:nvSpPr>
        <p:spPr>
          <a:xfrm>
            <a:off x="5463032" y="342233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74229-841C-8CC1-99C5-DE91C73FD051}"/>
              </a:ext>
            </a:extLst>
          </p:cNvPr>
          <p:cNvGrpSpPr/>
          <p:nvPr/>
        </p:nvGrpSpPr>
        <p:grpSpPr>
          <a:xfrm>
            <a:off x="6839373" y="2702670"/>
            <a:ext cx="1625600" cy="2003399"/>
            <a:chOff x="7870274" y="2895600"/>
            <a:chExt cx="1625600" cy="2003399"/>
          </a:xfrm>
        </p:grpSpPr>
        <p:pic>
          <p:nvPicPr>
            <p:cNvPr id="9" name="Picture 8" descr="A group of gears on a black background&#10;&#10;Description automatically generated">
              <a:extLst>
                <a:ext uri="{FF2B5EF4-FFF2-40B4-BE49-F238E27FC236}">
                  <a16:creationId xmlns:a16="http://schemas.microsoft.com/office/drawing/2014/main" id="{C86D6940-02B2-111A-2AE9-E526662BE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0274" y="2895600"/>
              <a:ext cx="1625600" cy="162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839A5C-FC4A-8E5F-422A-48330BEEF5A3}"/>
                </a:ext>
              </a:extLst>
            </p:cNvPr>
            <p:cNvSpPr txBox="1"/>
            <p:nvPr/>
          </p:nvSpPr>
          <p:spPr>
            <a:xfrm>
              <a:off x="7899654" y="4529667"/>
              <a:ext cx="1566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0DD7F70-9B3F-8FE0-94E8-81FF7D883265}"/>
              </a:ext>
            </a:extLst>
          </p:cNvPr>
          <p:cNvSpPr/>
          <p:nvPr/>
        </p:nvSpPr>
        <p:spPr>
          <a:xfrm>
            <a:off x="8989906" y="34290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1A2BD2-5A20-965B-2B4D-1B568BDC5391}"/>
              </a:ext>
            </a:extLst>
          </p:cNvPr>
          <p:cNvSpPr txBox="1"/>
          <p:nvPr/>
        </p:nvSpPr>
        <p:spPr>
          <a:xfrm>
            <a:off x="10273601" y="351547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405366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E0568-54A7-0BB9-87C4-A167A04A1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7427-7208-2DE3-CE5E-3FBD44D9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 Example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FE056EB-3D14-1907-66D2-2837F599E08E}"/>
              </a:ext>
            </a:extLst>
          </p:cNvPr>
          <p:cNvSpPr/>
          <p:nvPr/>
        </p:nvSpPr>
        <p:spPr>
          <a:xfrm>
            <a:off x="4565565" y="33376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3CE15E-65EA-1CB7-3C08-CE9BAA42E87A}"/>
              </a:ext>
            </a:extLst>
          </p:cNvPr>
          <p:cNvGrpSpPr/>
          <p:nvPr/>
        </p:nvGrpSpPr>
        <p:grpSpPr>
          <a:xfrm>
            <a:off x="5941906" y="2618003"/>
            <a:ext cx="1625600" cy="2003399"/>
            <a:chOff x="7870274" y="2895600"/>
            <a:chExt cx="1625600" cy="2003399"/>
          </a:xfrm>
        </p:grpSpPr>
        <p:pic>
          <p:nvPicPr>
            <p:cNvPr id="9" name="Picture 8" descr="A group of gears on a black background&#10;&#10;Description automatically generated">
              <a:extLst>
                <a:ext uri="{FF2B5EF4-FFF2-40B4-BE49-F238E27FC236}">
                  <a16:creationId xmlns:a16="http://schemas.microsoft.com/office/drawing/2014/main" id="{4D90AE6F-5140-9B5B-7ED9-879C51692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0274" y="2895600"/>
              <a:ext cx="1625600" cy="162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81B455-B092-39F1-8005-52277B1C734E}"/>
                </a:ext>
              </a:extLst>
            </p:cNvPr>
            <p:cNvSpPr txBox="1"/>
            <p:nvPr/>
          </p:nvSpPr>
          <p:spPr>
            <a:xfrm>
              <a:off x="7899654" y="4529667"/>
              <a:ext cx="1566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1427D51-8B83-2B72-28EF-DCBEC81E09E5}"/>
              </a:ext>
            </a:extLst>
          </p:cNvPr>
          <p:cNvSpPr/>
          <p:nvPr/>
        </p:nvSpPr>
        <p:spPr>
          <a:xfrm>
            <a:off x="8092439" y="33443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A1763-E5A8-80BC-F139-62BDE41E26FB}"/>
              </a:ext>
            </a:extLst>
          </p:cNvPr>
          <p:cNvSpPr txBox="1"/>
          <p:nvPr/>
        </p:nvSpPr>
        <p:spPr>
          <a:xfrm>
            <a:off x="9376134" y="343080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3AEFBD3-FECE-B29E-4384-C7A825E0B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181434"/>
              </p:ext>
            </p:extLst>
          </p:nvPr>
        </p:nvGraphicFramePr>
        <p:xfrm>
          <a:off x="1927182" y="2784119"/>
          <a:ext cx="211345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056966623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058001154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Name≈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No. of times read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203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1AE37-B314-8294-33F9-FBFB19F7E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0EA62-CDF5-863A-442A-4D294AF8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 Example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E842994-05D1-D093-C93C-C1030CA7B509}"/>
              </a:ext>
            </a:extLst>
          </p:cNvPr>
          <p:cNvSpPr/>
          <p:nvPr/>
        </p:nvSpPr>
        <p:spPr>
          <a:xfrm>
            <a:off x="4506298" y="343927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6B098-0E69-216B-23A5-000587440F85}"/>
              </a:ext>
            </a:extLst>
          </p:cNvPr>
          <p:cNvGrpSpPr/>
          <p:nvPr/>
        </p:nvGrpSpPr>
        <p:grpSpPr>
          <a:xfrm>
            <a:off x="5882639" y="2719603"/>
            <a:ext cx="1625600" cy="2003399"/>
            <a:chOff x="7870274" y="2895600"/>
            <a:chExt cx="1625600" cy="2003399"/>
          </a:xfrm>
        </p:grpSpPr>
        <p:pic>
          <p:nvPicPr>
            <p:cNvPr id="9" name="Picture 8" descr="A group of gears on a black background&#10;&#10;Description automatically generated">
              <a:extLst>
                <a:ext uri="{FF2B5EF4-FFF2-40B4-BE49-F238E27FC236}">
                  <a16:creationId xmlns:a16="http://schemas.microsoft.com/office/drawing/2014/main" id="{EC9680A6-724D-CEFF-EF45-97B72F6D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0274" y="2895600"/>
              <a:ext cx="1625600" cy="1625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A6D4B6-9344-A5FE-BDB3-B16AE9EB7EC1}"/>
                </a:ext>
              </a:extLst>
            </p:cNvPr>
            <p:cNvSpPr txBox="1"/>
            <p:nvPr/>
          </p:nvSpPr>
          <p:spPr>
            <a:xfrm>
              <a:off x="7899654" y="4529667"/>
              <a:ext cx="1566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ML Algorithm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75D0DE0-CA4F-D331-BC96-87613C263EE2}"/>
              </a:ext>
            </a:extLst>
          </p:cNvPr>
          <p:cNvSpPr/>
          <p:nvPr/>
        </p:nvSpPr>
        <p:spPr>
          <a:xfrm>
            <a:off x="8033172" y="344593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41696C-5E33-E5EB-B03C-BE9F3987A9C4}"/>
              </a:ext>
            </a:extLst>
          </p:cNvPr>
          <p:cNvSpPr txBox="1"/>
          <p:nvPr/>
        </p:nvSpPr>
        <p:spPr>
          <a:xfrm>
            <a:off x="9316867" y="3532403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5383A7-B285-34D0-9612-2BA07C3DA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797447"/>
              </p:ext>
            </p:extLst>
          </p:nvPr>
        </p:nvGraphicFramePr>
        <p:xfrm>
          <a:off x="1777998" y="2885719"/>
          <a:ext cx="211345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390014932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72640707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Condition of Book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511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47DE9-C37E-BF77-A551-8A552299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A9F1-6362-A544-2BD4-75E545CA4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Wrapper Method Example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0E63F0-C7DB-7EEF-4106-2DCFB7E96192}"/>
              </a:ext>
            </a:extLst>
          </p:cNvPr>
          <p:cNvSpPr txBox="1">
            <a:spLocks/>
          </p:cNvSpPr>
          <p:nvPr/>
        </p:nvSpPr>
        <p:spPr>
          <a:xfrm>
            <a:off x="838199" y="2286869"/>
            <a:ext cx="576376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Depending on the output of the model, </a:t>
            </a:r>
            <a:r>
              <a:rPr lang="en-GB" sz="3000" b="1" dirty="0">
                <a:solidFill>
                  <a:srgbClr val="0070C0"/>
                </a:solidFill>
              </a:rPr>
              <a:t>we will choose our final set of features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3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3000" dirty="0"/>
              <a:t>These features will give us the best result for our model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A84E0F-B642-87C1-2091-E19435EB9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173258"/>
              </p:ext>
            </p:extLst>
          </p:nvPr>
        </p:nvGraphicFramePr>
        <p:xfrm>
          <a:off x="7769353" y="1489150"/>
          <a:ext cx="422690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056966623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058001154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390014932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72640707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No. of times read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Condition of Book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D23AC5-1702-24C6-58EB-9FB8CD70EB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634234"/>
              </p:ext>
            </p:extLst>
          </p:nvPr>
        </p:nvGraphicFramePr>
        <p:xfrm>
          <a:off x="7769353" y="3321654"/>
          <a:ext cx="211345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056966623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058001154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Name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No. of times read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0C3E48-418B-1976-73F9-66A07ECAB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38924"/>
              </p:ext>
            </p:extLst>
          </p:nvPr>
        </p:nvGraphicFramePr>
        <p:xfrm>
          <a:off x="7769353" y="5046473"/>
          <a:ext cx="2113450" cy="1591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725">
                  <a:extLst>
                    <a:ext uri="{9D8B030D-6E8A-4147-A177-3AD203B41FA5}">
                      <a16:colId xmlns:a16="http://schemas.microsoft.com/office/drawing/2014/main" val="3390014932"/>
                    </a:ext>
                  </a:extLst>
                </a:gridCol>
                <a:gridCol w="1056725">
                  <a:extLst>
                    <a:ext uri="{9D8B030D-6E8A-4147-A177-3AD203B41FA5}">
                      <a16:colId xmlns:a16="http://schemas.microsoft.com/office/drawing/2014/main" val="372640707"/>
                    </a:ext>
                  </a:extLst>
                </a:gridCol>
              </a:tblGrid>
              <a:tr h="99676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Condition of Book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Color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3627930"/>
                  </a:ext>
                </a:extLst>
              </a:tr>
              <a:tr h="5949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312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3871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8458A-7514-B0C2-E2E8-E226E46EF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75E9-66C1-251C-6267-FF0094A73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Intrinsic/Embedded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F0DD-D460-90AB-1614-0FA4A7117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942667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PH" dirty="0"/>
              <a:t>In embedded methods, the feature selection algorithm </a:t>
            </a:r>
            <a:r>
              <a:rPr lang="en-PH" b="1" dirty="0">
                <a:solidFill>
                  <a:srgbClr val="0070C0"/>
                </a:solidFill>
              </a:rPr>
              <a:t>is blended as part of the learning algorithm </a:t>
            </a:r>
            <a:r>
              <a:rPr lang="en-PH" dirty="0"/>
              <a:t>thus having its own built-in feature selection methods.</a:t>
            </a:r>
          </a:p>
          <a:p>
            <a:pPr marL="0" indent="0" algn="l">
              <a:buNone/>
            </a:pPr>
            <a:endParaRPr lang="en-PH" dirty="0"/>
          </a:p>
          <a:p>
            <a:pPr marL="0" indent="0" algn="l">
              <a:buNone/>
            </a:pPr>
            <a:r>
              <a:rPr lang="en-PH" dirty="0"/>
              <a:t>Feature selection is performed during the model training process.</a:t>
            </a:r>
            <a:endParaRPr lang="en-US" dirty="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69070493-9D78-AD33-9FA2-6F09FC70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8" y="1841035"/>
            <a:ext cx="4411772" cy="38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9B439-214B-EB90-B247-916E1C07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C10B-B3D5-CA96-3DAC-BD0F1839D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Intrinsic/Embedded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3AAE4-10C5-0C60-0D4C-C463A7233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942667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PH" dirty="0"/>
              <a:t>The model will train and check the accuracy of different subsets and select the best among them. </a:t>
            </a:r>
            <a:endParaRPr lang="en-US" dirty="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3B8239E3-278C-9B12-D36B-55E2C318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8" y="1841035"/>
            <a:ext cx="4411772" cy="38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6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F7002-9DCB-5EF2-A6A2-DBA2F87BE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CBF2-DEA8-4EA2-3DA5-C8C01C68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Intrinsic/Embedded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F810-5EE4-CD61-313C-4D72DA5A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6942667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PH" dirty="0"/>
              <a:t>Examples are:</a:t>
            </a:r>
          </a:p>
          <a:p>
            <a:pPr algn="l">
              <a:buFont typeface="Wingdings" pitchFamily="2" charset="2"/>
              <a:buChar char="§"/>
            </a:pPr>
            <a:r>
              <a:rPr lang="en-PH" dirty="0"/>
              <a:t>Lasso and Ridge Regression</a:t>
            </a:r>
          </a:p>
          <a:p>
            <a:pPr algn="l">
              <a:buFont typeface="Wingdings" pitchFamily="2" charset="2"/>
              <a:buChar char="§"/>
            </a:pPr>
            <a:r>
              <a:rPr lang="en-PH" dirty="0"/>
              <a:t>Decision Trees</a:t>
            </a:r>
          </a:p>
          <a:p>
            <a:pPr algn="l">
              <a:buFont typeface="Wingdings" pitchFamily="2" charset="2"/>
              <a:buChar char="§"/>
            </a:pPr>
            <a:r>
              <a:rPr lang="en-PH" dirty="0"/>
              <a:t>Random Forest</a:t>
            </a:r>
            <a:endParaRPr lang="en-US" dirty="0"/>
          </a:p>
        </p:txBody>
      </p:sp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73DFF236-8495-B0A7-0358-D985A9219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48" y="1841035"/>
            <a:ext cx="4411772" cy="38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1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1C9E8-BA4D-E6BF-FC90-0FA7A860F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A93C7-7A39-97D7-7E04-F4C98573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References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CB8671-D5FC-C81E-7F97-271CD6739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151932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>
                <a:hlinkClick r:id="rId3"/>
              </a:rPr>
              <a:t>https://www.javatpoint.com/feature-selection-techniques-in-machine-learning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3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7645-D8E6-23DE-A822-448BF105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The Need for 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654B-D8E5-22CA-371A-57FADD13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To train a model, we collect huge quantities of data to help the machin</a:t>
            </a:r>
            <a:r>
              <a:rPr lang="en-PH" sz="3000" dirty="0">
                <a:solidFill>
                  <a:srgbClr val="383838"/>
                </a:solidFill>
              </a:rPr>
              <a:t>e learn better. </a:t>
            </a:r>
          </a:p>
          <a:p>
            <a:pPr marL="0" indent="0">
              <a:buNone/>
            </a:pPr>
            <a:endParaRPr lang="en-PH" sz="3000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en-PH" sz="3000" dirty="0">
                <a:solidFill>
                  <a:srgbClr val="383838"/>
                </a:solidFill>
              </a:rPr>
              <a:t>Consider a dataset which contains information on old cars. 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5" name="Picture 4" descr="A pink chart with white text&#10;&#10;Description automatically generated">
            <a:extLst>
              <a:ext uri="{FF2B5EF4-FFF2-40B4-BE49-F238E27FC236}">
                <a16:creationId xmlns:a16="http://schemas.microsoft.com/office/drawing/2014/main" id="{C7D2B5A4-D24B-6AB9-8EEC-E2712372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3013" y="2286869"/>
            <a:ext cx="4664355" cy="29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6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56D38-C657-C11F-13A1-32733F12D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30BA-4F7B-6D9F-EEF8-FA46AA3D6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The Need for 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178A6-23EB-20C5-AEE3-A3EAAEC25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But not all this data will be useful to us. </a:t>
            </a:r>
            <a:endParaRPr lang="en-PH" sz="3000" dirty="0">
              <a:solidFill>
                <a:srgbClr val="383838"/>
              </a:solidFill>
            </a:endParaRPr>
          </a:p>
          <a:p>
            <a:pPr marL="0" indent="0">
              <a:buNone/>
            </a:pPr>
            <a:endParaRPr lang="en-PH" sz="3000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Some features or a part of the data may not contribute much to our model and can be dropped.</a:t>
            </a:r>
            <a:endParaRPr lang="en-US" sz="3000" b="1" dirty="0">
              <a:solidFill>
                <a:srgbClr val="0070C0"/>
              </a:solidFill>
            </a:endParaRPr>
          </a:p>
        </p:txBody>
      </p:sp>
      <p:pic>
        <p:nvPicPr>
          <p:cNvPr id="6" name="Picture 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C628D0B2-B337-442B-DB73-FE513CC63E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5800"/>
          <a:stretch/>
        </p:blipFill>
        <p:spPr>
          <a:xfrm>
            <a:off x="6956466" y="2010827"/>
            <a:ext cx="4855782" cy="35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A8AB-ECEA-9FBB-A0AC-7DEF2A3A3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F62B-FDCD-B7AF-9E58-5C1291BD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The Need for 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1F4C-8EC7-0621-8865-E2D524BB3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In our data, a car will not be crushed based on its previous </a:t>
            </a:r>
            <a:r>
              <a:rPr lang="en-PH" sz="3000" dirty="0">
                <a:solidFill>
                  <a:srgbClr val="383838"/>
                </a:solidFill>
              </a:rPr>
              <a:t>owner.</a:t>
            </a:r>
          </a:p>
          <a:p>
            <a:pPr marL="0" indent="0">
              <a:buNone/>
            </a:pPr>
            <a:endParaRPr lang="en-PH" sz="3000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en-PH" sz="3000" dirty="0">
                <a:solidFill>
                  <a:srgbClr val="383838"/>
                </a:solidFill>
              </a:rPr>
              <a:t>Here we have dropped the owner column as it does not contribute to the model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0E090D6-6B83-A13D-C15E-5AA2A32F99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15"/>
          <a:stretch/>
        </p:blipFill>
        <p:spPr>
          <a:xfrm>
            <a:off x="7467600" y="1876777"/>
            <a:ext cx="3956702" cy="36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3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C98A2-CEBB-8FDE-016E-B81E6249B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D76E0-8DB2-D8C1-49B2-1C660776B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The Need for 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BF92F-BE80-8D28-B944-4260E02B0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Having too much unnecessary data can cause the </a:t>
            </a:r>
            <a:r>
              <a:rPr lang="en-PH" sz="3000" b="1" i="0" u="none" strike="noStrike" dirty="0">
                <a:solidFill>
                  <a:srgbClr val="FF0000"/>
                </a:solidFill>
                <a:effectLst/>
              </a:rPr>
              <a:t>model to be slow. </a:t>
            </a:r>
          </a:p>
          <a:p>
            <a:pPr marL="0" indent="0">
              <a:buNone/>
            </a:pPr>
            <a:endParaRPr lang="en-PH" sz="3000" dirty="0">
              <a:solidFill>
                <a:srgbClr val="383838"/>
              </a:solidFill>
            </a:endParaRPr>
          </a:p>
          <a:p>
            <a:pPr marL="0" indent="0">
              <a:buNone/>
            </a:pPr>
            <a:r>
              <a:rPr lang="en-PH" sz="3000" b="0" i="0" u="none" strike="noStrike" dirty="0">
                <a:solidFill>
                  <a:srgbClr val="383838"/>
                </a:solidFill>
                <a:effectLst/>
              </a:rPr>
              <a:t>The model may also learn from this irrelevant data and be inaccurate</a:t>
            </a:r>
            <a:endParaRPr lang="en-US" sz="30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4B381-9634-A639-0E54-F26FD7A8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2130191"/>
            <a:ext cx="3928872" cy="39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9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7EFD6-9C34-D417-B32B-33161B4F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2E3259-6F7B-E71B-4751-8D0598EDD2C3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Need for Feature Selection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Feature Selection?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 Selection Methods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8FD49-A2CE-BA5F-EF62-4FE773F7BB51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  <p:pic>
        <p:nvPicPr>
          <p:cNvPr id="4" name="Graphic 3" descr="Checkbox Checked with solid fill">
            <a:extLst>
              <a:ext uri="{FF2B5EF4-FFF2-40B4-BE49-F238E27FC236}">
                <a16:creationId xmlns:a16="http://schemas.microsoft.com/office/drawing/2014/main" id="{C2F393F1-4049-F9F2-7012-878BA8325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2439" y="20475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87645-D8E6-23DE-A822-448BF1054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What is Feature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9654B-D8E5-22CA-371A-57FADD13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86869"/>
            <a:ext cx="5763769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Feature Selection is the process of reducing the input variable to your model by using only relevant data and </a:t>
            </a:r>
            <a:r>
              <a:rPr lang="en-GB" sz="3000" b="1" dirty="0">
                <a:solidFill>
                  <a:srgbClr val="0070C0"/>
                </a:solidFill>
              </a:rPr>
              <a:t>getting rid of noise </a:t>
            </a:r>
            <a:r>
              <a:rPr lang="en-GB" sz="3000" dirty="0"/>
              <a:t>in data.</a:t>
            </a:r>
            <a:endParaRPr lang="en-PH" sz="3000" b="0" i="0" u="none" strike="noStrike" dirty="0">
              <a:solidFill>
                <a:srgbClr val="383838"/>
              </a:solidFill>
              <a:effectLst/>
            </a:endParaRPr>
          </a:p>
        </p:txBody>
      </p:sp>
      <p:pic>
        <p:nvPicPr>
          <p:cNvPr id="7" name="Picture 6" descr="A blue funnel with a white background&#10;&#10;Description automatically generated">
            <a:extLst>
              <a:ext uri="{FF2B5EF4-FFF2-40B4-BE49-F238E27FC236}">
                <a16:creationId xmlns:a16="http://schemas.microsoft.com/office/drawing/2014/main" id="{0C8172B3-0F58-CADF-D0B6-B028BC9A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04" y="2286869"/>
            <a:ext cx="4452112" cy="33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2156C-4405-92C8-E080-BDB68439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66E2-C86F-C6D4-F170-BC36692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26369"/>
            <a:ext cx="10974049" cy="1325563"/>
          </a:xfrm>
        </p:spPr>
        <p:txBody>
          <a:bodyPr/>
          <a:lstStyle/>
          <a:p>
            <a:r>
              <a:rPr lang="en-US" dirty="0">
                <a:solidFill>
                  <a:srgbClr val="32418C"/>
                </a:solidFill>
              </a:rPr>
              <a:t>What is Feature Selection?</a:t>
            </a:r>
          </a:p>
        </p:txBody>
      </p:sp>
      <p:pic>
        <p:nvPicPr>
          <p:cNvPr id="8" name="Picture 7" descr="A pink oval with black text&#10;&#10;Description automatically generated">
            <a:extLst>
              <a:ext uri="{FF2B5EF4-FFF2-40B4-BE49-F238E27FC236}">
                <a16:creationId xmlns:a16="http://schemas.microsoft.com/office/drawing/2014/main" id="{7028D7BD-A392-E352-50B0-95AB9B342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092" y="2392006"/>
            <a:ext cx="10583281" cy="29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3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1437</TotalTime>
  <Words>674</Words>
  <Application>Microsoft Macintosh PowerPoint</Application>
  <PresentationFormat>Widescreen</PresentationFormat>
  <Paragraphs>162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Wingdings</vt:lpstr>
      <vt:lpstr>Office Theme</vt:lpstr>
      <vt:lpstr>Feature Selection in Machine Learning</vt:lpstr>
      <vt:lpstr>PowerPoint Presentation</vt:lpstr>
      <vt:lpstr>The Need for  Feature Selection</vt:lpstr>
      <vt:lpstr>The Need for  Feature Selection</vt:lpstr>
      <vt:lpstr>The Need for  Feature Selection</vt:lpstr>
      <vt:lpstr>The Need for  Feature Selection</vt:lpstr>
      <vt:lpstr>PowerPoint Presentation</vt:lpstr>
      <vt:lpstr>What is Feature Selection?</vt:lpstr>
      <vt:lpstr>What is Feature Selection?</vt:lpstr>
      <vt:lpstr>What is Feature Selection?</vt:lpstr>
      <vt:lpstr>What is Feature Selection?</vt:lpstr>
      <vt:lpstr>What is Feature Selection?</vt:lpstr>
      <vt:lpstr>Feature Selection Methods</vt:lpstr>
      <vt:lpstr>PowerPoint Presentation</vt:lpstr>
      <vt:lpstr>Filter Method</vt:lpstr>
      <vt:lpstr>Filter Method</vt:lpstr>
      <vt:lpstr>Wrapper Method</vt:lpstr>
      <vt:lpstr>Wrapper Method</vt:lpstr>
      <vt:lpstr>Wrapper Method Example</vt:lpstr>
      <vt:lpstr>Wrapper Method Example</vt:lpstr>
      <vt:lpstr>Wrapper Method Example</vt:lpstr>
      <vt:lpstr>Wrapper Method Example</vt:lpstr>
      <vt:lpstr>Wrapper Method Example</vt:lpstr>
      <vt:lpstr>Intrinsic/Embedded Method</vt:lpstr>
      <vt:lpstr>Intrinsic/Embedded Method</vt:lpstr>
      <vt:lpstr>Intrinsic/Embedded Method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Rona Jenica Salazar</cp:lastModifiedBy>
  <cp:revision>103</cp:revision>
  <dcterms:created xsi:type="dcterms:W3CDTF">2024-08-08T01:29:50Z</dcterms:created>
  <dcterms:modified xsi:type="dcterms:W3CDTF">2024-11-21T08:30:09Z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